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8"/>
  </p:notesMasterIdLst>
  <p:sldIdLst>
    <p:sldId id="336" r:id="rId2"/>
    <p:sldId id="271" r:id="rId3"/>
    <p:sldId id="337" r:id="rId4"/>
    <p:sldId id="257" r:id="rId5"/>
    <p:sldId id="338" r:id="rId6"/>
    <p:sldId id="258" r:id="rId7"/>
    <p:sldId id="329" r:id="rId8"/>
    <p:sldId id="259" r:id="rId9"/>
    <p:sldId id="359" r:id="rId10"/>
    <p:sldId id="358" r:id="rId11"/>
    <p:sldId id="345" r:id="rId12"/>
    <p:sldId id="348" r:id="rId13"/>
    <p:sldId id="356" r:id="rId14"/>
    <p:sldId id="357" r:id="rId15"/>
    <p:sldId id="342" r:id="rId16"/>
    <p:sldId id="343" r:id="rId17"/>
    <p:sldId id="346" r:id="rId18"/>
    <p:sldId id="349" r:id="rId19"/>
    <p:sldId id="344" r:id="rId20"/>
    <p:sldId id="347" r:id="rId21"/>
    <p:sldId id="350" r:id="rId22"/>
    <p:sldId id="340" r:id="rId23"/>
    <p:sldId id="351" r:id="rId24"/>
    <p:sldId id="306" r:id="rId25"/>
    <p:sldId id="352" r:id="rId26"/>
    <p:sldId id="272" r:id="rId27"/>
    <p:sldId id="262" r:id="rId28"/>
    <p:sldId id="360" r:id="rId29"/>
    <p:sldId id="275" r:id="rId30"/>
    <p:sldId id="362" r:id="rId31"/>
    <p:sldId id="363" r:id="rId32"/>
    <p:sldId id="364" r:id="rId33"/>
    <p:sldId id="273" r:id="rId34"/>
    <p:sldId id="261" r:id="rId35"/>
    <p:sldId id="283" r:id="rId36"/>
    <p:sldId id="284" r:id="rId37"/>
    <p:sldId id="264" r:id="rId38"/>
    <p:sldId id="278" r:id="rId39"/>
    <p:sldId id="277" r:id="rId40"/>
    <p:sldId id="279" r:id="rId41"/>
    <p:sldId id="281" r:id="rId42"/>
    <p:sldId id="280" r:id="rId43"/>
    <p:sldId id="282" r:id="rId44"/>
    <p:sldId id="285" r:id="rId45"/>
    <p:sldId id="286" r:id="rId46"/>
    <p:sldId id="287" r:id="rId47"/>
    <p:sldId id="288" r:id="rId48"/>
    <p:sldId id="289" r:id="rId49"/>
    <p:sldId id="335" r:id="rId50"/>
    <p:sldId id="265" r:id="rId51"/>
    <p:sldId id="310" r:id="rId52"/>
    <p:sldId id="311" r:id="rId53"/>
    <p:sldId id="266" r:id="rId54"/>
    <p:sldId id="290" r:id="rId55"/>
    <p:sldId id="291" r:id="rId56"/>
    <p:sldId id="267" r:id="rId57"/>
    <p:sldId id="318" r:id="rId58"/>
    <p:sldId id="319" r:id="rId59"/>
    <p:sldId id="294" r:id="rId60"/>
    <p:sldId id="292" r:id="rId61"/>
    <p:sldId id="330" r:id="rId62"/>
    <p:sldId id="331" r:id="rId63"/>
    <p:sldId id="332" r:id="rId64"/>
    <p:sldId id="333" r:id="rId65"/>
    <p:sldId id="355" r:id="rId66"/>
    <p:sldId id="263" r:id="rId67"/>
    <p:sldId id="361" r:id="rId68"/>
    <p:sldId id="268" r:id="rId69"/>
    <p:sldId id="297" r:id="rId70"/>
    <p:sldId id="269" r:id="rId71"/>
    <p:sldId id="317" r:id="rId72"/>
    <p:sldId id="298" r:id="rId73"/>
    <p:sldId id="305" r:id="rId74"/>
    <p:sldId id="299" r:id="rId75"/>
    <p:sldId id="300" r:id="rId76"/>
    <p:sldId id="301" r:id="rId77"/>
    <p:sldId id="302" r:id="rId78"/>
    <p:sldId id="303" r:id="rId79"/>
    <p:sldId id="304" r:id="rId80"/>
    <p:sldId id="334" r:id="rId81"/>
    <p:sldId id="307" r:id="rId82"/>
    <p:sldId id="270" r:id="rId83"/>
    <p:sldId id="313" r:id="rId84"/>
    <p:sldId id="314" r:id="rId85"/>
    <p:sldId id="315" r:id="rId86"/>
    <p:sldId id="316" r:id="rId87"/>
    <p:sldId id="308" r:id="rId88"/>
    <p:sldId id="309" r:id="rId89"/>
    <p:sldId id="312" r:id="rId90"/>
    <p:sldId id="320" r:id="rId91"/>
    <p:sldId id="321" r:id="rId92"/>
    <p:sldId id="354" r:id="rId93"/>
    <p:sldId id="325" r:id="rId94"/>
    <p:sldId id="353" r:id="rId95"/>
    <p:sldId id="326" r:id="rId96"/>
    <p:sldId id="339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C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56" autoAdjust="0"/>
    <p:restoredTop sz="82739" autoAdjust="0"/>
  </p:normalViewPr>
  <p:slideViewPr>
    <p:cSldViewPr snapToGrid="0">
      <p:cViewPr>
        <p:scale>
          <a:sx n="66" d="100"/>
          <a:sy n="66" d="100"/>
        </p:scale>
        <p:origin x="68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68A3-91E5-484C-B0D2-ABAE5CB9AC4F}" type="datetimeFigureOut">
              <a:rPr lang="en-US" smtClean="0"/>
              <a:t>12/4/2014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31F92-6A98-4640-A1EA-0E76A10A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Siemer, I am an ASP Insider, Microsoft virtual technology specialist program, father of 6, and general jack of all trades – master of some!</a:t>
            </a:r>
          </a:p>
          <a:p>
            <a:r>
              <a:rPr lang="en-US" dirty="0" smtClean="0"/>
              <a:t>I enjoy all things </a:t>
            </a:r>
            <a:r>
              <a:rPr lang="en-US" dirty="0" err="1" smtClean="0"/>
              <a:t>texas</a:t>
            </a:r>
            <a:r>
              <a:rPr lang="en-US" dirty="0" smtClean="0"/>
              <a:t>, obstacle racing, </a:t>
            </a:r>
            <a:r>
              <a:rPr lang="en-US" dirty="0" err="1" smtClean="0"/>
              <a:t>cowboying</a:t>
            </a:r>
            <a:r>
              <a:rPr lang="en-US" dirty="0" smtClean="0"/>
              <a:t>, and playing with my six</a:t>
            </a:r>
            <a:r>
              <a:rPr lang="en-US" baseline="0" dirty="0" smtClean="0"/>
              <a:t> kids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marketing specs around </a:t>
            </a:r>
            <a:r>
              <a:rPr lang="en-US" dirty="0" err="1" smtClean="0"/>
              <a:t>DocumentDB</a:t>
            </a:r>
            <a:r>
              <a:rPr lang="en-US" dirty="0" smtClean="0"/>
              <a:t>.  Everything is capacity unit based.</a:t>
            </a:r>
            <a:r>
              <a:rPr lang="en-US" baseline="0" dirty="0" smtClean="0"/>
              <a:t>  Speed specs assume simple document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http://azure.microsoft.com/en-us/documentation/articles/documentdb-interactions-with-resources/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09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31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to scoring</a:t>
            </a:r>
            <a:r>
              <a:rPr lang="en-US" baseline="0" dirty="0" smtClean="0"/>
              <a:t>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books I have written or am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starting an Azure book.  Written</a:t>
            </a:r>
            <a:r>
              <a:rPr lang="en-US" baseline="0" dirty="0" smtClean="0"/>
              <a:t> in the open on </a:t>
            </a:r>
            <a:r>
              <a:rPr lang="en-US" baseline="0" dirty="0" err="1" smtClean="0"/>
              <a:t>LeanPub</a:t>
            </a:r>
            <a:r>
              <a:rPr lang="en-US" baseline="0" dirty="0" smtClean="0"/>
              <a:t> and GitHub.  Want to help?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places I have worked and some projects I have worked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0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Unstructured, immediately related, </a:t>
            </a:r>
            <a:r>
              <a:rPr lang="en-US" dirty="0" err="1" smtClean="0"/>
              <a:t>denormalized</a:t>
            </a:r>
            <a:r>
              <a:rPr lang="en-US" dirty="0" smtClean="0"/>
              <a:t>, distributed by default, transactions across collections not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8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quickly look at</a:t>
            </a:r>
            <a:r>
              <a:rPr lang="en-US" baseline="0" dirty="0" smtClean="0"/>
              <a:t> how we can set up and configure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6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the internet is down, some screen</a:t>
            </a:r>
            <a:r>
              <a:rPr lang="en-US" baseline="0" dirty="0" smtClean="0"/>
              <a:t> shot quick steps for setting up a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jump out</a:t>
            </a:r>
            <a:r>
              <a:rPr lang="en-US" baseline="0" dirty="0" smtClean="0"/>
              <a:t> to Azure and see if we can actually create a new </a:t>
            </a:r>
            <a:r>
              <a:rPr lang="en-US" baseline="0" dirty="0" err="1" smtClean="0"/>
              <a:t>documentdb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31F92-6A98-4640-A1EA-0E76A10AC0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37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2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59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04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5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4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14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6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4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560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076" name="Picture 4" descr="http://freeiconbox.com/icon/256/7637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4" y="2873265"/>
            <a:ext cx="3132162" cy="313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512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1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647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360094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9932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8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0020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76348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67829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3052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13056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225447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69255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80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90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7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75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1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7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1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85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20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8" y="2316163"/>
            <a:ext cx="2842744" cy="49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7170" name="Picture 2" descr="http://images.clipartpanda.com/smiley-face-png-96527038_o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b="3633"/>
          <a:stretch/>
        </p:blipFill>
        <p:spPr bwMode="auto">
          <a:xfrm>
            <a:off x="-14515" y="1752732"/>
            <a:ext cx="4243615" cy="511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0" y="2255441"/>
            <a:ext cx="2833110" cy="40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5351" y="1981201"/>
            <a:ext cx="4897437" cy="48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5"/>
          <a:stretch/>
        </p:blipFill>
        <p:spPr>
          <a:xfrm>
            <a:off x="-12700" y="1830854"/>
            <a:ext cx="4021484" cy="50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32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460" y="2492903"/>
            <a:ext cx="3892310" cy="389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72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331"/>
          <a:stretch/>
        </p:blipFill>
        <p:spPr bwMode="auto">
          <a:xfrm>
            <a:off x="-14514" y="1714501"/>
            <a:ext cx="4261996" cy="5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/>
          <a:stretch/>
        </p:blipFill>
        <p:spPr>
          <a:xfrm>
            <a:off x="-29029" y="2095500"/>
            <a:ext cx="367499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620">
            <a:off x="-685457" y="2966374"/>
            <a:ext cx="3866981" cy="29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0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346" y="2051400"/>
            <a:ext cx="3958415" cy="40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3074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/>
          <a:stretch/>
        </p:blipFill>
        <p:spPr bwMode="auto">
          <a:xfrm>
            <a:off x="-29029" y="2336800"/>
            <a:ext cx="3616189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4dcafe.com/ipb/uploads/monthly_09_2014/post-114410-0-80531300-1410324710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6"/>
          <a:stretch/>
        </p:blipFill>
        <p:spPr bwMode="auto">
          <a:xfrm>
            <a:off x="-29029" y="2336800"/>
            <a:ext cx="3606664" cy="40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4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146" name="Picture 2" descr="http://eatyourheartout.se/img/projects/uppd-refresh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5"/>
          <a:stretch/>
        </p:blipFill>
        <p:spPr bwMode="auto">
          <a:xfrm>
            <a:off x="1" y="1868487"/>
            <a:ext cx="3990974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3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bg>
      <p:bgPr>
        <a:solidFill>
          <a:srgbClr val="2E75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pic>
        <p:nvPicPr>
          <p:cNvPr id="6148" name="Picture 4" descr="http://ire.wpengine.com/wp-content/uploads/2014/08/cloud.pn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4"/>
          <a:stretch/>
        </p:blipFill>
        <p:spPr bwMode="auto">
          <a:xfrm>
            <a:off x="-14514" y="2092326"/>
            <a:ext cx="36001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0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/>
          <a:stretch/>
        </p:blipFill>
        <p:spPr>
          <a:xfrm>
            <a:off x="-12700" y="2746582"/>
            <a:ext cx="3446091" cy="32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6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170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508" y="2642880"/>
            <a:ext cx="3315468" cy="33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62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9100" y="198845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8194" name="Picture 2" descr="https://33.media.tumblr.com/9d6594fcb25e5b68fbcc5f27fe996beb/tumblr_mh6u2xvFki1qg6rkio1_500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" y="2265486"/>
            <a:ext cx="3030077" cy="424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82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6151912"/>
            <a:ext cx="2781300" cy="593376"/>
          </a:xfrm>
          <a:prstGeom prst="rect">
            <a:avLst/>
          </a:prstGeom>
          <a:effectLst/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 anchor="t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704" y="1122363"/>
            <a:ext cx="7940708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0" y="3602038"/>
            <a:ext cx="7053943" cy="1655762"/>
          </a:xfrm>
          <a:effectLst/>
        </p:spPr>
        <p:txBody>
          <a:bodyPr anchor="b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t="3026" b="-2678"/>
          <a:stretch/>
        </p:blipFill>
        <p:spPr bwMode="auto">
          <a:xfrm rot="10800000">
            <a:off x="7930004" y="1540507"/>
            <a:ext cx="4261996" cy="53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6"/>
          <a:stretch/>
        </p:blipFill>
        <p:spPr bwMode="auto">
          <a:xfrm rot="10800000">
            <a:off x="8699259" y="1563129"/>
            <a:ext cx="3492741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74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anthelios.laroche-posay.ca/sites/default/files/_beach/accumulation-border.pn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6" b="3603"/>
          <a:stretch/>
        </p:blipFill>
        <p:spPr bwMode="auto">
          <a:xfrm>
            <a:off x="-14514" y="1714501"/>
            <a:ext cx="4261996" cy="5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gadogi.com/themes/default/assets/img/bouncing_arrow.pn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2"/>
          <a:stretch/>
        </p:blipFill>
        <p:spPr bwMode="auto">
          <a:xfrm>
            <a:off x="-14514" y="1401481"/>
            <a:ext cx="3291114" cy="574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229100" y="1122363"/>
            <a:ext cx="7959090" cy="2387600"/>
          </a:xfrm>
          <a:effectLst/>
        </p:spPr>
        <p:txBody>
          <a:bodyPr anchor="t">
            <a:normAutofit/>
          </a:bodyPr>
          <a:lstStyle>
            <a:lvl1pPr algn="ctr">
              <a:defRPr sz="8000" b="0">
                <a:solidFill>
                  <a:srgbClr val="2E75B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8114" y="3602038"/>
            <a:ext cx="7500076" cy="1655762"/>
          </a:xfrm>
          <a:effectLst/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9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02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43"/>
          <a:stretch/>
        </p:blipFill>
        <p:spPr>
          <a:xfrm>
            <a:off x="10058400" y="3667"/>
            <a:ext cx="212805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21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660" r:id="rId37"/>
    <p:sldLayoutId id="2147483661" r:id="rId38"/>
    <p:sldLayoutId id="2147483662" r:id="rId39"/>
    <p:sldLayoutId id="2147483663" r:id="rId40"/>
    <p:sldLayoutId id="2147483664" r:id="rId41"/>
    <p:sldLayoutId id="2147483665" r:id="rId42"/>
    <p:sldLayoutId id="2147483666" r:id="rId43"/>
    <p:sldLayoutId id="2147483668" r:id="rId44"/>
    <p:sldLayoutId id="2147483669" r:id="rId45"/>
    <p:sldLayoutId id="2147483670" r:id="rId46"/>
    <p:sldLayoutId id="2147483671" r:id="rId47"/>
    <p:sldLayoutId id="2147483672" r:id="rId48"/>
    <p:sldLayoutId id="2147483673" r:id="rId49"/>
    <p:sldLayoutId id="2147483674" r:id="rId50"/>
    <p:sldLayoutId id="2147483675" r:id="rId51"/>
    <p:sldLayoutId id="2147483676" r:id="rId52"/>
    <p:sldLayoutId id="2147483677" r:id="rId53"/>
    <p:sldLayoutId id="2147483678" r:id="rId54"/>
    <p:sldLayoutId id="2147483679" r:id="rId55"/>
    <p:sldLayoutId id="2147483680" r:id="rId56"/>
    <p:sldLayoutId id="2147483681" r:id="rId57"/>
    <p:sldLayoutId id="2147483682" r:id="rId58"/>
    <p:sldLayoutId id="2147483683" r:id="rId59"/>
    <p:sldLayoutId id="2147483684" r:id="rId6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hyperlink" Target="http://about.me/andrewsiemer" TargetMode="External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documentdb.com/sql/demo" TargetMode="External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azure.microsoft.com/en-us/documentation/articles/search-create-first-solution/" TargetMode="External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Projects\Personal\AzureJeeps\docs\Drawings.vsdx" TargetMode="Externa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/>
              <a:t>Add facet/filtering</a:t>
            </a:r>
          </a:p>
          <a:p>
            <a:r>
              <a:rPr lang="en-US" smtClean="0"/>
              <a:t>Add </a:t>
            </a:r>
            <a:r>
              <a:rPr lang="en-US" dirty="0" smtClean="0"/>
              <a:t>free text 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3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Starting with a </a:t>
            </a:r>
            <a:br>
              <a:rPr lang="en-US" dirty="0" smtClean="0"/>
            </a:br>
            <a:r>
              <a:rPr lang="en-US" dirty="0" smtClean="0"/>
              <a:t>high level view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a type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09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co-located with other data contextually</a:t>
            </a:r>
          </a:p>
          <a:p>
            <a:pPr lvl="1"/>
            <a:r>
              <a:rPr lang="en-US" dirty="0"/>
              <a:t>User/Profile</a:t>
            </a:r>
          </a:p>
          <a:p>
            <a:pPr lvl="1"/>
            <a:r>
              <a:rPr lang="en-US" dirty="0"/>
              <a:t>Timeline</a:t>
            </a:r>
          </a:p>
          <a:p>
            <a:pPr lvl="1"/>
            <a:r>
              <a:rPr lang="en-US" dirty="0"/>
              <a:t>Friends list</a:t>
            </a:r>
          </a:p>
          <a:p>
            <a:r>
              <a:rPr lang="en-US" dirty="0"/>
              <a:t>Filtering the results happens on the co-located data</a:t>
            </a:r>
          </a:p>
          <a:p>
            <a:pPr lvl="1"/>
            <a:r>
              <a:rPr lang="en-US" dirty="0"/>
              <a:t>Not by grouping out of bounds data</a:t>
            </a:r>
          </a:p>
          <a:p>
            <a:pPr lvl="1"/>
            <a:r>
              <a:rPr lang="en-US" dirty="0"/>
              <a:t>No joins across stores of data</a:t>
            </a:r>
          </a:p>
          <a:p>
            <a:r>
              <a:rPr lang="en-US" dirty="0"/>
              <a:t>Sub selections and reshaping the co-located data is ok</a:t>
            </a:r>
          </a:p>
          <a:p>
            <a:pPr lvl="1"/>
            <a:r>
              <a:rPr lang="en-US" dirty="0"/>
              <a:t>Reshaping data across boundaries is not </a:t>
            </a:r>
            <a:r>
              <a:rPr lang="en-US" dirty="0" smtClean="0"/>
              <a:t>supported</a:t>
            </a:r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types of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Pairs a key with a complex shape of data</a:t>
            </a:r>
            <a:endParaRPr lang="en-US" dirty="0"/>
          </a:p>
          <a:p>
            <a:r>
              <a:rPr lang="en-US" dirty="0"/>
              <a:t>Graph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Stores data about networks such as social connections</a:t>
            </a:r>
            <a:endParaRPr lang="en-US" dirty="0"/>
          </a:p>
          <a:p>
            <a:r>
              <a:rPr lang="en-US" dirty="0"/>
              <a:t>Key-value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Simplest, a key maps to a value</a:t>
            </a:r>
            <a:endParaRPr lang="en-US" dirty="0"/>
          </a:p>
          <a:p>
            <a:r>
              <a:rPr lang="en-US" dirty="0"/>
              <a:t>Wide-column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Used for queries of large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1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all have something </a:t>
            </a:r>
            <a:br>
              <a:rPr lang="en-US" dirty="0" smtClean="0"/>
            </a:br>
            <a:r>
              <a:rPr lang="en-US" dirty="0" smtClean="0"/>
              <a:t>in common!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data for a given thing lives </a:t>
            </a:r>
            <a:r>
              <a:rPr lang="en-US" dirty="0" smtClean="0"/>
              <a:t>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NoSQL better than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</a:p>
          <a:p>
            <a:r>
              <a:rPr lang="en-US" dirty="0" smtClean="0"/>
              <a:t>Favors data that is immediately related</a:t>
            </a:r>
          </a:p>
          <a:p>
            <a:r>
              <a:rPr lang="en-US" dirty="0" err="1" smtClean="0"/>
              <a:t>Denormalized</a:t>
            </a:r>
            <a:r>
              <a:rPr lang="en-US" dirty="0" smtClean="0"/>
              <a:t> (or flat) data</a:t>
            </a:r>
          </a:p>
          <a:p>
            <a:r>
              <a:rPr lang="en-US" dirty="0" smtClean="0"/>
              <a:t>Need easy scaling options – distributed by default (add nodes)</a:t>
            </a:r>
          </a:p>
          <a:p>
            <a:r>
              <a:rPr lang="en-US" dirty="0" smtClean="0"/>
              <a:t>When you don’t need transactions across collections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5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heavy joins across collections</a:t>
            </a:r>
          </a:p>
          <a:p>
            <a:r>
              <a:rPr lang="en-US" dirty="0" smtClean="0"/>
              <a:t>When many to many query depth is unknown</a:t>
            </a:r>
          </a:p>
          <a:p>
            <a:pPr lvl="1"/>
            <a:r>
              <a:rPr lang="en-US" dirty="0" smtClean="0"/>
              <a:t>User has a collection of users (friends) which have a collection of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Transactions across stores are important</a:t>
            </a:r>
            <a:endParaRPr lang="en-US" dirty="0" smtClean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Azure Search</a:t>
            </a:r>
            <a:br>
              <a:rPr lang="en-US" dirty="0" smtClean="0"/>
            </a:b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Elastic </a:t>
            </a:r>
            <a:r>
              <a:rPr lang="en-US" dirty="0" smtClean="0"/>
              <a:t>Search</a:t>
            </a:r>
            <a:br>
              <a:rPr lang="en-US" dirty="0" smtClean="0"/>
            </a:br>
            <a:r>
              <a:rPr lang="en-US" dirty="0" smtClean="0"/>
              <a:t>is </a:t>
            </a:r>
            <a:br>
              <a:rPr lang="en-US" dirty="0" smtClean="0"/>
            </a:br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23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  <a:p>
            <a:r>
              <a:rPr lang="en-US" dirty="0"/>
              <a:t>Documents</a:t>
            </a:r>
          </a:p>
          <a:p>
            <a:r>
              <a:rPr lang="en-US" dirty="0"/>
              <a:t>Fields</a:t>
            </a:r>
          </a:p>
          <a:p>
            <a:pPr lvl="1"/>
            <a:r>
              <a:rPr lang="en-US" dirty="0"/>
              <a:t>Types of </a:t>
            </a:r>
            <a:r>
              <a:rPr lang="en-US" dirty="0" err="1"/>
              <a:t>searchability</a:t>
            </a:r>
            <a:endParaRPr lang="en-US" dirty="0"/>
          </a:p>
          <a:p>
            <a:pPr lvl="1"/>
            <a:r>
              <a:rPr lang="en-US" dirty="0"/>
              <a:t>Retrievable </a:t>
            </a:r>
          </a:p>
          <a:p>
            <a:pPr lvl="1"/>
            <a:r>
              <a:rPr lang="en-US" dirty="0"/>
              <a:t>Non-retrievable </a:t>
            </a:r>
          </a:p>
          <a:p>
            <a:r>
              <a:rPr lang="en-US" dirty="0"/>
              <a:t>Tokenization</a:t>
            </a:r>
          </a:p>
          <a:p>
            <a:r>
              <a:rPr lang="en-US" dirty="0"/>
              <a:t>Facets</a:t>
            </a:r>
          </a:p>
          <a:p>
            <a:r>
              <a:rPr lang="en-US" dirty="0"/>
              <a:t>Scoring</a:t>
            </a:r>
          </a:p>
          <a:p>
            <a:endParaRPr lang="en-US" dirty="0"/>
          </a:p>
        </p:txBody>
      </p:sp>
      <p:pic>
        <p:nvPicPr>
          <p:cNvPr id="7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an easy way to score results</a:t>
            </a:r>
          </a:p>
          <a:p>
            <a:r>
              <a:rPr lang="en-US" dirty="0" smtClean="0"/>
              <a:t>Fuzzy searching is easy</a:t>
            </a:r>
          </a:p>
          <a:p>
            <a:r>
              <a:rPr lang="en-US" dirty="0"/>
              <a:t>F</a:t>
            </a:r>
            <a:r>
              <a:rPr lang="en-US" dirty="0" smtClean="0"/>
              <a:t>inely control results around business rules</a:t>
            </a:r>
          </a:p>
          <a:p>
            <a:r>
              <a:rPr lang="en-US" dirty="0" smtClean="0"/>
              <a:t>Ability to boost newer results</a:t>
            </a:r>
          </a:p>
          <a:p>
            <a:r>
              <a:rPr lang="en-US" dirty="0" smtClean="0"/>
              <a:t>Built around distributed first (over SOLR, others)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driving Azure Search and </a:t>
            </a:r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Andrew Siemer | </a:t>
            </a:r>
            <a:r>
              <a:rPr lang="en-US" dirty="0"/>
              <a:t>Clear Measure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</p:txBody>
      </p:sp>
    </p:spTree>
    <p:extLst>
      <p:ext uri="{BB962C8B-B14F-4D97-AF65-F5344CB8AC3E}">
        <p14:creationId xmlns:p14="http://schemas.microsoft.com/office/powerpoint/2010/main" val="17687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computational work</a:t>
            </a:r>
          </a:p>
          <a:p>
            <a:r>
              <a:rPr lang="en-US" dirty="0" smtClean="0"/>
              <a:t>Need real time data access</a:t>
            </a:r>
          </a:p>
          <a:p>
            <a:r>
              <a:rPr lang="en-US" dirty="0" smtClean="0"/>
              <a:t>Small </a:t>
            </a:r>
            <a:r>
              <a:rPr lang="en-US" dirty="0" smtClean="0"/>
              <a:t>budget + high availability</a:t>
            </a:r>
            <a:endParaRPr lang="en-US" dirty="0"/>
          </a:p>
        </p:txBody>
      </p:sp>
      <p:pic>
        <p:nvPicPr>
          <p:cNvPr id="6" name="Picture 4" descr="http://etc-mysitemyway.s3.amazonaws.com/icons/legacy-previews/icons/green-grunge-clipart-icons-business/082075-green-grunge-clipart-icon-business-light-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700" y="0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://github.com/asiemer/AzureJeeps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Listings contain:</a:t>
            </a:r>
          </a:p>
          <a:p>
            <a:pPr lvl="1"/>
            <a:r>
              <a:rPr lang="en-US" dirty="0" smtClean="0"/>
              <a:t>A picture of a Jeep</a:t>
            </a:r>
          </a:p>
          <a:p>
            <a:pPr lvl="1"/>
            <a:r>
              <a:rPr lang="en-US" dirty="0" smtClean="0"/>
              <a:t>Various jeep options</a:t>
            </a:r>
          </a:p>
          <a:p>
            <a:pPr lvl="1"/>
            <a:r>
              <a:rPr lang="en-US" dirty="0" smtClean="0"/>
              <a:t>Dealer information</a:t>
            </a:r>
          </a:p>
          <a:p>
            <a:pPr lvl="1"/>
            <a:r>
              <a:rPr lang="en-US" dirty="0" smtClean="0"/>
              <a:t>Price info</a:t>
            </a:r>
          </a:p>
          <a:p>
            <a:pPr lvl="1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  <p:pic>
        <p:nvPicPr>
          <p:cNvPr id="5122" name="Picture 2" descr="https://scontent-a-dfw.xx.fbcdn.net/hphotos-xpa1/v/t1.0-9/10360408_10152696597860668_5885374815636738590_n.jpg?oh=7ecaf1193976ad94e7dd9e4f7a3f042f&amp;oe=54D577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11" y="581220"/>
            <a:ext cx="4106397" cy="547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site: jeep listings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5631"/>
            <a:ext cx="3238500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35" y="1983698"/>
            <a:ext cx="2857500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5155"/>
            <a:ext cx="10191750" cy="1762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823825" y="-102867"/>
            <a:ext cx="1368175" cy="13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0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the application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</a:t>
            </a:r>
            <a:r>
              <a:rPr lang="en-US" dirty="0" err="1" smtClean="0"/>
              <a:t>DocumentDB</a:t>
            </a:r>
            <a:endParaRPr lang="en-US" dirty="0"/>
          </a:p>
        </p:txBody>
      </p:sp>
      <p:pic>
        <p:nvPicPr>
          <p:cNvPr id="4098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544" y="1435100"/>
            <a:ext cx="2363533" cy="508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933" y="1435100"/>
            <a:ext cx="2373616" cy="514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44581"/>
          <a:stretch/>
        </p:blipFill>
        <p:spPr>
          <a:xfrm>
            <a:off x="8098405" y="1435100"/>
            <a:ext cx="2378604" cy="285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9544" y="5245100"/>
            <a:ext cx="2363533" cy="5461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825625"/>
            <a:ext cx="86296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3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documents from a file</a:t>
            </a:r>
          </a:p>
          <a:p>
            <a:r>
              <a:rPr lang="en-US" dirty="0" smtClean="0"/>
              <a:t>Create a document on the web page directly</a:t>
            </a:r>
          </a:p>
          <a:p>
            <a:r>
              <a:rPr lang="en-US" dirty="0" smtClean="0"/>
              <a:t>Edit documents on the web page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05655" y="1925638"/>
            <a:ext cx="3920359" cy="1111250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  <a:endParaRPr lang="en-US" dirty="0"/>
          </a:p>
        </p:txBody>
      </p:sp>
      <p:sp>
        <p:nvSpPr>
          <p:cNvPr id="4" name="AutoShape 2" descr="https://leanpub.com/site_images/fodder/andrew-siemer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http://www.andrewsiemer.com/Themes/AndrewSiemer/Images/PageHeaders/Fath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849" y="0"/>
            <a:ext cx="6108151" cy="17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ndrewsiemer.com/Themes/AndrewSiemer/Images/PageHeaders/Cow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0" y="3252418"/>
            <a:ext cx="6241693" cy="18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ndrewsiemer.com/Themes/AndrewSiemer/Images/PageHeaders/WarriorDas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andrewsiemer.com/Themes/AndrewSiemer/Images/PageHeaders/Go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81" y="5072911"/>
            <a:ext cx="6120305" cy="178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andrewsiemer.com/Themes/AndrewSiemer/Images/PageHeaders/ToughMud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05" y="3291365"/>
            <a:ext cx="6108154" cy="17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andrewsiemer.com/Themes/AndrewSiemer/Images/PageHeaders/Spart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6454"/>
            <a:ext cx="6108158" cy="1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drew Siemer lar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56" y="1398923"/>
            <a:ext cx="2275064" cy="22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7367752" y="1770537"/>
            <a:ext cx="4824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hlinkClick r:id="rId10"/>
              </a:rPr>
              <a:t>http://about.me/andrewsiemer</a:t>
            </a:r>
            <a:endParaRPr lang="en-US" dirty="0" smtClean="0"/>
          </a:p>
          <a:p>
            <a:pPr algn="r"/>
            <a:r>
              <a:rPr lang="en-US" dirty="0" smtClean="0"/>
              <a:t>ASP Insider</a:t>
            </a:r>
          </a:p>
          <a:p>
            <a:pPr algn="r"/>
            <a:r>
              <a:rPr lang="en-US" dirty="0" smtClean="0"/>
              <a:t>MS v-TSP (Azure)</a:t>
            </a:r>
          </a:p>
          <a:p>
            <a:pPr algn="r"/>
            <a:r>
              <a:rPr lang="en-US" dirty="0" smtClean="0"/>
              <a:t>Azure Advisor Program</a:t>
            </a:r>
          </a:p>
          <a:p>
            <a:pPr algn="r"/>
            <a:r>
              <a:rPr lang="en-US" dirty="0" smtClean="0"/>
              <a:t>Father of 6. Jack of all trades, master of some.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8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51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4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Explorer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“management studio” for document </a:t>
            </a:r>
            <a:r>
              <a:rPr lang="en-US" dirty="0" err="1" smtClean="0"/>
              <a:t>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9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580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new Document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…is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 smtClean="0"/>
              <a:t>available?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82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high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Has a Microsoft provided SDK via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auth</a:t>
            </a:r>
            <a:r>
              <a:rPr lang="en-US" dirty="0" smtClean="0"/>
              <a:t> key for security</a:t>
            </a:r>
          </a:p>
          <a:p>
            <a:r>
              <a:rPr lang="en-US" dirty="0" smtClean="0"/>
              <a:t>Everything is based on a capacity unit</a:t>
            </a:r>
          </a:p>
          <a:p>
            <a:pPr lvl="1"/>
            <a:r>
              <a:rPr lang="en-US" dirty="0"/>
              <a:t>Up to 5 capacity units available for </a:t>
            </a:r>
            <a:r>
              <a:rPr lang="en-US" dirty="0" smtClean="0"/>
              <a:t>preview</a:t>
            </a:r>
          </a:p>
          <a:p>
            <a:pPr lvl="1"/>
            <a:r>
              <a:rPr lang="en-US" dirty="0" smtClean="0"/>
              <a:t>10GB per capacity unit</a:t>
            </a:r>
          </a:p>
          <a:p>
            <a:pPr lvl="1"/>
            <a:r>
              <a:rPr lang="en-US" dirty="0" smtClean="0"/>
              <a:t>2000 requests per second</a:t>
            </a:r>
          </a:p>
          <a:p>
            <a:pPr lvl="1"/>
            <a:r>
              <a:rPr lang="en-US" dirty="0" smtClean="0"/>
              <a:t>$.73/day ($22.50 per month)</a:t>
            </a:r>
          </a:p>
          <a:p>
            <a:r>
              <a:rPr lang="en-US" dirty="0" smtClean="0"/>
              <a:t>Average operations per second per capacity unit </a:t>
            </a:r>
          </a:p>
          <a:p>
            <a:pPr lvl="1"/>
            <a:r>
              <a:rPr lang="en-US" dirty="0" smtClean="0"/>
              <a:t>Based on simple structure</a:t>
            </a:r>
          </a:p>
          <a:p>
            <a:pPr lvl="1"/>
            <a:r>
              <a:rPr lang="en-US" dirty="0" smtClean="0"/>
              <a:t>2000 read of a single document</a:t>
            </a:r>
          </a:p>
          <a:p>
            <a:pPr lvl="1"/>
            <a:r>
              <a:rPr lang="en-US" dirty="0" smtClean="0"/>
              <a:t>500 inserts, replaces, or deletes</a:t>
            </a:r>
          </a:p>
          <a:p>
            <a:pPr lvl="1"/>
            <a:r>
              <a:rPr lang="en-US" dirty="0" smtClean="0"/>
              <a:t>1000 queries returning a single document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SSD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</a:t>
            </a:r>
            <a:r>
              <a:rPr lang="en-US" dirty="0" smtClean="0"/>
              <a:t>data store elastic and fast</a:t>
            </a:r>
            <a:endParaRPr lang="en-US" dirty="0" smtClean="0"/>
          </a:p>
          <a:p>
            <a:r>
              <a:rPr lang="en-US" dirty="0" smtClean="0"/>
              <a:t>Add/Remove documents grows/shrinks collection</a:t>
            </a:r>
          </a:p>
          <a:p>
            <a:r>
              <a:rPr lang="en-US" dirty="0" smtClean="0"/>
              <a:t>Tested with real-world clients from gigabytes to </a:t>
            </a:r>
            <a:r>
              <a:rPr lang="en-US" dirty="0" err="1" smtClean="0"/>
              <a:t>terrabytes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Indexing on by </a:t>
            </a:r>
            <a:r>
              <a:rPr lang="en-US" dirty="0" smtClean="0"/>
              <a:t>default</a:t>
            </a:r>
          </a:p>
          <a:p>
            <a:r>
              <a:rPr lang="en-US" dirty="0" smtClean="0"/>
              <a:t>Can optimize for performance and storage tradeoffs</a:t>
            </a:r>
          </a:p>
          <a:p>
            <a:r>
              <a:rPr lang="en-US" dirty="0" smtClean="0"/>
              <a:t>Index only specific paths in your </a:t>
            </a:r>
            <a:r>
              <a:rPr lang="en-US" dirty="0" smtClean="0"/>
              <a:t>document is more performant</a:t>
            </a:r>
            <a:endParaRPr lang="en-US" dirty="0" smtClean="0"/>
          </a:p>
          <a:p>
            <a:r>
              <a:rPr lang="en-US" dirty="0" smtClean="0"/>
              <a:t>Synchronous indexing at write time by default</a:t>
            </a:r>
          </a:p>
          <a:p>
            <a:r>
              <a:rPr lang="en-US" dirty="0" smtClean="0"/>
              <a:t>Can be Asynchronous for boosted write performance</a:t>
            </a:r>
          </a:p>
          <a:p>
            <a:pPr lvl="1"/>
            <a:r>
              <a:rPr lang="en-US" dirty="0" smtClean="0"/>
              <a:t>Eventually consistent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</a:t>
            </a:r>
            <a:r>
              <a:rPr lang="en-US" dirty="0" err="1" smtClean="0"/>
              <a:t>DocumentDB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5122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13" y="1437775"/>
            <a:ext cx="6720177" cy="53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container that houses your data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/{id} is not your ID</a:t>
            </a:r>
          </a:p>
          <a:p>
            <a:pPr lvl="1"/>
            <a:r>
              <a:rPr lang="en-US" dirty="0" smtClean="0"/>
              <a:t>Hash known as a “Self Link”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96100" y="3568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2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</a:p>
          <a:p>
            <a:r>
              <a:rPr lang="en-US" dirty="0" smtClean="0"/>
              <a:t>Audio</a:t>
            </a:r>
          </a:p>
          <a:p>
            <a:r>
              <a:rPr lang="en-US" dirty="0" smtClean="0"/>
              <a:t>Blob</a:t>
            </a:r>
          </a:p>
          <a:p>
            <a:r>
              <a:rPr lang="en-US" dirty="0" smtClean="0"/>
              <a:t>Etc.</a:t>
            </a:r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18600" y="3162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2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8" name="Picture 10" descr="http://ecx.images-amazon.com/images/I/51iuMAinfEL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09" y="1582895"/>
            <a:ext cx="3012855" cy="37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ecx.images-amazon.com/images/I/417iYgvSC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" y="1582895"/>
            <a:ext cx="3010441" cy="37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ecx.images-amazon.com/images/I/51P9q7fcJZ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762" y="1585877"/>
            <a:ext cx="3006533" cy="37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Fodder cover 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197" y="1582895"/>
            <a:ext cx="2867025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6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Invite in an existing azure account</a:t>
            </a:r>
          </a:p>
          <a:p>
            <a:r>
              <a:rPr lang="en-US" dirty="0" smtClean="0"/>
              <a:t>Allows you to set permissions 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each concept of the database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15500" y="3784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Authorization token</a:t>
            </a:r>
          </a:p>
          <a:p>
            <a:r>
              <a:rPr lang="en-US" dirty="0" smtClean="0"/>
              <a:t>Associated with a user</a:t>
            </a:r>
          </a:p>
          <a:p>
            <a:r>
              <a:rPr lang="en-US" dirty="0" smtClean="0"/>
              <a:t>Grants access to a given resource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87000" y="43053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like a “table”</a:t>
            </a:r>
          </a:p>
          <a:p>
            <a:r>
              <a:rPr lang="en-US" dirty="0" smtClean="0"/>
              <a:t>Structure is not defined</a:t>
            </a:r>
          </a:p>
          <a:p>
            <a:r>
              <a:rPr lang="en-US" dirty="0" smtClean="0"/>
              <a:t>Dynamic shapes based on what </a:t>
            </a:r>
            <a:br>
              <a:rPr lang="en-US" dirty="0" smtClean="0"/>
            </a:br>
            <a:r>
              <a:rPr lang="en-US" dirty="0" smtClean="0"/>
              <a:t>you put in it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899400" y="43815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blob of JSON representing your data</a:t>
            </a:r>
          </a:p>
          <a:p>
            <a:r>
              <a:rPr lang="en-US" dirty="0" smtClean="0"/>
              <a:t>Can be a deeply nested shape</a:t>
            </a:r>
          </a:p>
          <a:p>
            <a:r>
              <a:rPr lang="en-US" dirty="0" smtClean="0"/>
              <a:t>No specialty types </a:t>
            </a:r>
          </a:p>
          <a:p>
            <a:r>
              <a:rPr lang="en-US" dirty="0" smtClean="0"/>
              <a:t>No specific encoding types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31400" y="5160963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8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Attachment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media – at the document level!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96600" y="5895181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Stored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</a:p>
          <a:p>
            <a:r>
              <a:rPr lang="en-US" dirty="0" smtClean="0"/>
              <a:t>Is transactional</a:t>
            </a:r>
          </a:p>
          <a:p>
            <a:r>
              <a:rPr lang="en-US" dirty="0" smtClean="0"/>
              <a:t>Executed by the database engine</a:t>
            </a:r>
          </a:p>
          <a:p>
            <a:r>
              <a:rPr lang="en-US" dirty="0" smtClean="0"/>
              <a:t>Can live in the store</a:t>
            </a:r>
          </a:p>
          <a:p>
            <a:r>
              <a:rPr lang="en-US" dirty="0" smtClean="0"/>
              <a:t>Can be sent over the wire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34400" y="50927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3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02450"/>
            <a:ext cx="7720859" cy="6655550"/>
          </a:xfrm>
          <a:prstGeom prst="rect">
            <a:avLst/>
          </a:prstGeom>
        </p:spPr>
      </p:pic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Pre or Post (before or after)</a:t>
            </a:r>
          </a:p>
          <a:p>
            <a:r>
              <a:rPr lang="en-US" dirty="0" smtClean="0"/>
              <a:t>Can operate on the following actions</a:t>
            </a:r>
          </a:p>
          <a:p>
            <a:pPr lvl="1"/>
            <a:r>
              <a:rPr lang="en-US" dirty="0" smtClean="0"/>
              <a:t>Create</a:t>
            </a:r>
          </a:p>
          <a:p>
            <a:pPr lvl="1"/>
            <a:r>
              <a:rPr lang="en-US" dirty="0" smtClean="0"/>
              <a:t>Replace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All</a:t>
            </a:r>
          </a:p>
          <a:p>
            <a:r>
              <a:rPr lang="en-US" dirty="0" smtClean="0"/>
              <a:t>Also written in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09000" y="56642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9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Structure: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only be ran on a query</a:t>
            </a:r>
          </a:p>
          <a:p>
            <a:r>
              <a:rPr lang="en-US" dirty="0" smtClean="0"/>
              <a:t>Modifies the result of a given query</a:t>
            </a:r>
          </a:p>
          <a:p>
            <a:r>
              <a:rPr lang="en-US" dirty="0" err="1" smtClean="0"/>
              <a:t>mathSqrt</a:t>
            </a:r>
            <a:r>
              <a:rPr lang="en-US" dirty="0" smtClean="0"/>
              <a:t>()</a:t>
            </a:r>
          </a:p>
          <a:p>
            <a:endParaRPr lang="en-US" dirty="0"/>
          </a:p>
        </p:txBody>
      </p:sp>
      <p:pic>
        <p:nvPicPr>
          <p:cNvPr id="5" name="Picture 2" descr="https://acomdpsstorage.blob.core.windows.net/dpsmedia-prod/azure.microsoft.com/en-us/documentation/articles/documentdb-interactions-with-resources/20140904052621/interactions-with-resourc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2" y="2946400"/>
            <a:ext cx="4917608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445500" y="6197600"/>
            <a:ext cx="1244600" cy="647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89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14" y="1825625"/>
            <a:ext cx="10419385" cy="2179123"/>
          </a:xfrm>
          <a:prstGeom prst="rect">
            <a:avLst/>
          </a:prstGeom>
        </p:spPr>
      </p:pic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8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book on Azure</a:t>
            </a:r>
            <a:endParaRPr lang="en-US" dirty="0"/>
          </a:p>
        </p:txBody>
      </p:sp>
      <p:sp>
        <p:nvSpPr>
          <p:cNvPr id="8" name="AutoShape 16" descr="Fodder cover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LeanPub</a:t>
            </a:r>
            <a:endParaRPr lang="en-US" dirty="0" smtClean="0"/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Written in the open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Want to help?</a:t>
            </a:r>
            <a:endParaRPr lang="en-US" dirty="0"/>
          </a:p>
        </p:txBody>
      </p:sp>
      <p:pic>
        <p:nvPicPr>
          <p:cNvPr id="1026" name="Picture 2" descr="https://trello-backgrounds.s3.amazonaws.com/4ffae06ae1e81cf7680005cf/2000x1560/a6c31094145538db4d5083e3badfa8ae/AzureBoo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6" y="821736"/>
            <a:ext cx="7221670" cy="56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9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document store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3275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asynchronously!</a:t>
            </a:r>
          </a:p>
          <a:p>
            <a:r>
              <a:rPr lang="en-US" dirty="0" smtClean="0"/>
              <a:t>The ID of a new database is the friendly name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4351635"/>
            <a:ext cx="1031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CreateDatabaseAsync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Id = id });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5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2477"/>
          </a:xfrm>
        </p:spPr>
        <p:txBody>
          <a:bodyPr/>
          <a:lstStyle/>
          <a:p>
            <a:r>
              <a:rPr lang="en-US" dirty="0" smtClean="0"/>
              <a:t>Since </a:t>
            </a:r>
            <a:r>
              <a:rPr lang="en-US" dirty="0" err="1" smtClean="0"/>
              <a:t>DocumentDB</a:t>
            </a:r>
            <a:r>
              <a:rPr lang="en-US" dirty="0" smtClean="0"/>
              <a:t> is dynamic you just throw data 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959556"/>
            <a:ext cx="10348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documentCollection.SelfLink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listing);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necessarily a built in operation</a:t>
            </a:r>
          </a:p>
          <a:p>
            <a:r>
              <a:rPr lang="en-US" dirty="0" smtClean="0"/>
              <a:t>Can be done with a stored procedure that takes a collection of documents (JSON)</a:t>
            </a:r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3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2068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asynchronously in the SDK</a:t>
            </a:r>
          </a:p>
          <a:p>
            <a:r>
              <a:rPr lang="en-US" dirty="0" smtClean="0"/>
              <a:t>The ID of a new database is the friendly name</a:t>
            </a:r>
          </a:p>
          <a:p>
            <a:r>
              <a:rPr lang="en-US" dirty="0" smtClean="0"/>
              <a:t>Everything references the “</a:t>
            </a:r>
            <a:r>
              <a:rPr lang="en-US" dirty="0" err="1" smtClean="0"/>
              <a:t>SelfLink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This is the internal ID of the resource you are working with</a:t>
            </a:r>
          </a:p>
          <a:p>
            <a:pPr lvl="1"/>
            <a:r>
              <a:rPr lang="en-US" dirty="0" smtClean="0"/>
              <a:t>Used to build up the API call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0635" y="6255440"/>
            <a:ext cx="796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http://azure.microsoft.com/en-us/documentation/articles/documentdb-sql-query/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Simple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* FROM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00" y="3233515"/>
            <a:ext cx="128269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*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jeeps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jeepsQuery.ToArray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6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Querying: More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7475"/>
          </a:xfrm>
        </p:spPr>
        <p:txBody>
          <a:bodyPr/>
          <a:lstStyle/>
          <a:p>
            <a:r>
              <a:rPr lang="en-US" dirty="0" smtClean="0"/>
              <a:t>Joining requires the shape to be specified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03494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collection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GetCollection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(client,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.ListingsDbName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.Format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l.Dealer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FROM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JOIN o IN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o.Name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'hard top'"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.ListingDbCollectionName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hardtopQuery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client.CreateDocumentQuery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collection.SelfLink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dirty="0"/>
          </a:p>
        </p:txBody>
      </p:sp>
      <p:pic>
        <p:nvPicPr>
          <p:cNvPr id="5" name="Picture 2" descr="http://freeiconbox.com/icon/256/7637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84274"/>
          </a:xfrm>
        </p:spPr>
        <p:txBody>
          <a:bodyPr>
            <a:normAutofit/>
          </a:bodyPr>
          <a:lstStyle/>
          <a:p>
            <a:r>
              <a:rPr lang="en-US" dirty="0" smtClean="0"/>
              <a:t>Everything is done via a REST call!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18" y="2547084"/>
            <a:ext cx="5496018" cy="389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2" y="2547084"/>
            <a:ext cx="5496018" cy="389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05780" y="6464300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request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82466" y="6464300"/>
            <a:ext cx="199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 data request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42583" y="4451913"/>
            <a:ext cx="2872409" cy="2882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://freeiconbox.com/icon/256/7637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query demo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has provided an interactive demo for you to play with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www.documentdb.com/sql/demo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2" descr="http://freeiconbox.com/icon/256/7637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75" y="85241"/>
            <a:ext cx="1037881" cy="10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95300"/>
            <a:ext cx="108585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Document DB?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82" name="Picture 10" descr="http://www.lampsplus.com/images/lampsplus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8" y="19712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i2.cdn.turner.com/dr/pga/sites/default/files/articles/Callway_Golf_Logo-640x3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2522046"/>
            <a:ext cx="2678539" cy="15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igaompaidcontent.files.wordpress.com/2012/02/fox-interactive-media-logo-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084" y="2961072"/>
            <a:ext cx="242366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abcnewsradioonline.com/storage/news-images/052312_AmericanIdolLogoFox.jpg?__SQUARESPACE_CACHEVERSION=137474240996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7" y="4784725"/>
            <a:ext cx="2477711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images.vcpost.com/data/images/full/10771/lightsail-education.jpg?w=5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17" y="3909606"/>
            <a:ext cx="2038687" cy="15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www.boulderlogic.com/wp-content/themes/boulderlogic2/images/logo-rackspac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93" y="4330808"/>
            <a:ext cx="16668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www.baileybanksandbiddle.com/og-content/themes/baileybanksandbiddle.com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30" y="4085018"/>
            <a:ext cx="31432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Globalscap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846" y="5417243"/>
            <a:ext cx="31337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upload.wikimedia.org/wikipedia/commons/thumb/c/c8/2_Ranger_Battalion_Shoulder_Sleeve_Insignia.svg/700px-2_Ranger_Battalion_Shoulder_Sleeve_Insignia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64" y="5058808"/>
            <a:ext cx="2058308" cy="105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clear-measure.com/wp-content/uploads/2014/04/ClearMeasure-white-background-full-logo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94" y="547746"/>
            <a:ext cx="6992945" cy="17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24991" y="1210036"/>
            <a:ext cx="431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We are hiring!!!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080" name="Picture 8" descr="http://247wallst.files.wordpress.com/2012/10/dell_logo-svg.png?w=40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7" y="2672043"/>
            <a:ext cx="1474442" cy="1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Azure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You mean “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[field] like ‘%query%’</a:t>
            </a:r>
            <a:r>
              <a:rPr lang="en-US" dirty="0" smtClean="0"/>
              <a:t>” isn’t a search engine?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03650" y="3372644"/>
            <a:ext cx="4584700" cy="1257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NOPE!!!!</a:t>
            </a:r>
            <a:endParaRPr lang="en-US" sz="4800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75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/>
              <a:t>Types of </a:t>
            </a:r>
            <a:r>
              <a:rPr lang="en-US" dirty="0" err="1" smtClean="0"/>
              <a:t>searchability</a:t>
            </a:r>
            <a:endParaRPr lang="en-US" dirty="0" smtClean="0"/>
          </a:p>
          <a:p>
            <a:pPr lvl="1"/>
            <a:r>
              <a:rPr lang="en-US" dirty="0" smtClean="0"/>
              <a:t>Retrievable </a:t>
            </a:r>
          </a:p>
          <a:p>
            <a:pPr lvl="1"/>
            <a:r>
              <a:rPr lang="en-US" dirty="0" smtClean="0"/>
              <a:t>Non-retrievable </a:t>
            </a:r>
          </a:p>
          <a:p>
            <a:r>
              <a:rPr lang="en-US" dirty="0" smtClean="0"/>
              <a:t>Tokenization</a:t>
            </a:r>
          </a:p>
          <a:p>
            <a:r>
              <a:rPr lang="en-US" dirty="0" smtClean="0"/>
              <a:t>Facets</a:t>
            </a:r>
          </a:p>
          <a:p>
            <a:r>
              <a:rPr lang="en-US" dirty="0" smtClean="0"/>
              <a:t>Scoring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Azure Search Preview?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Hosted 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Horizontally scalable</a:t>
            </a:r>
          </a:p>
          <a:p>
            <a:r>
              <a:rPr lang="en-US" dirty="0" smtClean="0"/>
              <a:t>Elastic Search under the covers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Concerns with the preview?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English only</a:t>
            </a:r>
          </a:p>
          <a:p>
            <a:r>
              <a:rPr lang="en-US" dirty="0" smtClean="0"/>
              <a:t>No additional tokenization strategies </a:t>
            </a:r>
          </a:p>
          <a:p>
            <a:pPr lvl="1"/>
            <a:r>
              <a:rPr lang="en-US" dirty="0" smtClean="0"/>
              <a:t>Standard:  treats white space and punctuation as delimiters </a:t>
            </a:r>
          </a:p>
          <a:p>
            <a:pPr lvl="1"/>
            <a:r>
              <a:rPr lang="en-US" dirty="0" smtClean="0"/>
              <a:t>Keyword: treats entire string as a token</a:t>
            </a:r>
          </a:p>
          <a:p>
            <a:r>
              <a:rPr lang="en-US" dirty="0" smtClean="0"/>
              <a:t>Fixed fields (can’t remove)</a:t>
            </a:r>
          </a:p>
          <a:p>
            <a:r>
              <a:rPr lang="en-US" dirty="0" smtClean="0"/>
              <a:t>No document level security</a:t>
            </a:r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/>
          <p:cNvSpPr/>
          <p:nvPr/>
        </p:nvSpPr>
        <p:spPr>
          <a:xfrm>
            <a:off x="319314" y="1027906"/>
            <a:ext cx="5776686" cy="3142569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“yourname”.search.windows.net</a:t>
            </a:r>
          </a:p>
          <a:p>
            <a:pPr lvl="1"/>
            <a:r>
              <a:rPr lang="en-US" dirty="0" smtClean="0"/>
              <a:t>Pay attention to the naming rules</a:t>
            </a:r>
          </a:p>
          <a:p>
            <a:r>
              <a:rPr lang="en-US" dirty="0" smtClean="0"/>
              <a:t>Pricing tier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9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Azure Search</a:t>
            </a:r>
            <a:endParaRPr lang="en-US" dirty="0"/>
          </a:p>
        </p:txBody>
      </p:sp>
      <p:pic>
        <p:nvPicPr>
          <p:cNvPr id="12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393873"/>
            <a:ext cx="2407636" cy="4651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37" y="1393371"/>
            <a:ext cx="1737650" cy="53789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387732"/>
            <a:ext cx="4287611" cy="50123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870" y="1387732"/>
            <a:ext cx="2453595" cy="51202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b="15214"/>
          <a:stretch/>
        </p:blipFill>
        <p:spPr>
          <a:xfrm>
            <a:off x="8391525" y="1387732"/>
            <a:ext cx="2962275" cy="46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832"/>
            <a:ext cx="12132480" cy="36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can be scaled based on workload</a:t>
            </a:r>
          </a:p>
          <a:p>
            <a:r>
              <a:rPr lang="en-US" dirty="0" smtClean="0"/>
              <a:t>“Free” </a:t>
            </a:r>
            <a:r>
              <a:rPr lang="en-US" dirty="0" smtClean="0"/>
              <a:t>is free and solely for testing (no </a:t>
            </a:r>
            <a:r>
              <a:rPr lang="en-US" dirty="0" err="1" smtClean="0"/>
              <a:t>perf</a:t>
            </a:r>
            <a:r>
              <a:rPr lang="en-US" dirty="0" smtClean="0"/>
              <a:t> guarantees)</a:t>
            </a:r>
          </a:p>
          <a:p>
            <a:r>
              <a:rPr lang="en-US" dirty="0" smtClean="0"/>
              <a:t>REST API access only – no SDK from Microsoft yet</a:t>
            </a:r>
          </a:p>
          <a:p>
            <a:pPr lvl="1"/>
            <a:r>
              <a:rPr lang="en-US" dirty="0" err="1" smtClean="0"/>
              <a:t>RedDog.Search</a:t>
            </a:r>
            <a:r>
              <a:rPr lang="en-US" dirty="0" smtClean="0"/>
              <a:t> is available on </a:t>
            </a:r>
            <a:r>
              <a:rPr lang="en-US" dirty="0" err="1" smtClean="0"/>
              <a:t>Nuget</a:t>
            </a:r>
            <a:endParaRPr lang="en-US" dirty="0" smtClean="0"/>
          </a:p>
          <a:p>
            <a:r>
              <a:rPr lang="en-US" dirty="0" smtClean="0"/>
              <a:t>Security is limited to API key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59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20428"/>
              </p:ext>
            </p:extLst>
          </p:nvPr>
        </p:nvGraphicFramePr>
        <p:xfrm>
          <a:off x="1692413" y="2339023"/>
          <a:ext cx="87331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061"/>
                <a:gridCol w="2911061"/>
                <a:gridCol w="29110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25gb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per second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per unit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10,000</a:t>
                      </a:r>
                      <a:r>
                        <a:rPr lang="en-US" baseline="0" dirty="0" smtClean="0"/>
                        <a:t> across 3 indexes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15M per unit, 50 index limit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Scale out limits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Up to 36 units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$.168/</a:t>
                      </a:r>
                      <a:r>
                        <a:rPr lang="en-US" baseline="0" dirty="0" smtClean="0"/>
                        <a:t>hour, $125/month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6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us at </a:t>
            </a:r>
            <a:r>
              <a:rPr lang="en-US" dirty="0" err="1" smtClean="0"/>
              <a:t>AzureAustin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88114" y="4021138"/>
            <a:ext cx="7500076" cy="1655762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http://www.meetup.com/AzureAustin 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“units”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replicas</a:t>
            </a:r>
            <a:r>
              <a:rPr lang="en-US" dirty="0" smtClean="0"/>
              <a:t> equals more performance</a:t>
            </a:r>
          </a:p>
          <a:p>
            <a:pPr marL="0" indent="0">
              <a:buNone/>
            </a:pPr>
            <a:r>
              <a:rPr lang="en-US" dirty="0" smtClean="0"/>
              <a:t>More </a:t>
            </a:r>
            <a:r>
              <a:rPr lang="en-US" b="1" dirty="0" smtClean="0"/>
              <a:t>partitions</a:t>
            </a:r>
            <a:r>
              <a:rPr lang="en-US" dirty="0" smtClean="0"/>
              <a:t> equals more documents and more space</a:t>
            </a:r>
          </a:p>
          <a:p>
            <a:r>
              <a:rPr lang="en-US" dirty="0" smtClean="0"/>
              <a:t>1 </a:t>
            </a:r>
            <a:r>
              <a:rPr lang="en-US" dirty="0"/>
              <a:t>replica + 1 partition = 1 search unit</a:t>
            </a:r>
          </a:p>
          <a:p>
            <a:r>
              <a:rPr lang="en-US" dirty="0"/>
              <a:t>6 replicas + 1 partition = (1 replica &amp; 1 partition) + 5 replicas = 6 search units</a:t>
            </a:r>
          </a:p>
          <a:p>
            <a:r>
              <a:rPr lang="en-US" dirty="0"/>
              <a:t>2 replicas + 2 partitions = (1 replica &amp; 1 partition) + (1 replica &amp; 1 partition) = 2 search units</a:t>
            </a:r>
          </a:p>
          <a:p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SDK yet!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RedDog.Search</a:t>
            </a:r>
            <a:endParaRPr lang="en-US" dirty="0" smtClean="0"/>
          </a:p>
          <a:p>
            <a:pPr lvl="1"/>
            <a:r>
              <a:rPr lang="en-US" dirty="0" smtClean="0"/>
              <a:t>Provided via </a:t>
            </a:r>
            <a:r>
              <a:rPr lang="en-US" dirty="0" err="1" smtClean="0"/>
              <a:t>Nuget</a:t>
            </a:r>
            <a:r>
              <a:rPr lang="en-US" dirty="0" smtClean="0"/>
              <a:t> and on GitHub</a:t>
            </a:r>
          </a:p>
          <a:p>
            <a:pPr lvl="1"/>
            <a:r>
              <a:rPr lang="en-US" dirty="0" smtClean="0"/>
              <a:t>Also all asynchronous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AdventureWorksCatalog</a:t>
            </a:r>
            <a:r>
              <a:rPr lang="en-US" dirty="0" smtClean="0"/>
              <a:t> – sample code</a:t>
            </a:r>
          </a:p>
          <a:p>
            <a:pPr lvl="1"/>
            <a:r>
              <a:rPr lang="en-US" dirty="0" smtClean="0"/>
              <a:t>Great example of composing </a:t>
            </a:r>
            <a:r>
              <a:rPr lang="en-US" dirty="0"/>
              <a:t>REST </a:t>
            </a:r>
            <a:r>
              <a:rPr lang="en-US" dirty="0" smtClean="0"/>
              <a:t>requests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://azure.microsoft.com/en-us/documentation/articles/search-create-first-solution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Search is structured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search index has a predefined structure</a:t>
            </a:r>
          </a:p>
          <a:p>
            <a:r>
              <a:rPr lang="en-US" dirty="0" smtClean="0"/>
              <a:t>It is not dynamic</a:t>
            </a:r>
          </a:p>
          <a:p>
            <a:r>
              <a:rPr lang="en-US" dirty="0" smtClean="0"/>
              <a:t>Each field in the index has characteristics defined when created</a:t>
            </a:r>
          </a:p>
          <a:p>
            <a:pPr lvl="1"/>
            <a:r>
              <a:rPr lang="en-US" dirty="0" smtClean="0"/>
              <a:t>Filterable?</a:t>
            </a:r>
          </a:p>
          <a:p>
            <a:pPr lvl="1"/>
            <a:r>
              <a:rPr lang="en-US" dirty="0" smtClean="0"/>
              <a:t>Searchable?</a:t>
            </a:r>
          </a:p>
          <a:p>
            <a:pPr lvl="1"/>
            <a:r>
              <a:rPr lang="en-US" dirty="0" smtClean="0"/>
              <a:t>Faceted?</a:t>
            </a:r>
          </a:p>
          <a:p>
            <a:pPr lvl="1"/>
            <a:r>
              <a:rPr lang="en-US" dirty="0" smtClean="0"/>
              <a:t>Retrievable?</a:t>
            </a:r>
          </a:p>
          <a:p>
            <a:pPr lvl="1"/>
            <a:r>
              <a:rPr lang="en-US" dirty="0" smtClean="0"/>
              <a:t>Sortable?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9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Required!</a:t>
            </a:r>
          </a:p>
          <a:p>
            <a:r>
              <a:rPr lang="en-US" dirty="0" smtClean="0"/>
              <a:t>Can only be on one field for the document</a:t>
            </a:r>
          </a:p>
          <a:p>
            <a:r>
              <a:rPr lang="en-US" dirty="0" smtClean="0"/>
              <a:t>Can be used to look up a document directly</a:t>
            </a:r>
          </a:p>
          <a:p>
            <a:pPr lvl="1"/>
            <a:r>
              <a:rPr lang="en-US" dirty="0" smtClean="0"/>
              <a:t>Update</a:t>
            </a:r>
          </a:p>
          <a:p>
            <a:pPr lvl="1"/>
            <a:r>
              <a:rPr lang="en-US" dirty="0" smtClean="0"/>
              <a:t>Delete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3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Searchable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the field full-text-search-able</a:t>
            </a:r>
          </a:p>
          <a:p>
            <a:r>
              <a:rPr lang="en-US" dirty="0" smtClean="0"/>
              <a:t>Breaks the words of the field for indexing purposes</a:t>
            </a:r>
          </a:p>
          <a:p>
            <a:pPr lvl="1"/>
            <a:r>
              <a:rPr lang="en-US" dirty="0" smtClean="0"/>
              <a:t>“Big Red Jeep” will become separate components</a:t>
            </a:r>
          </a:p>
          <a:p>
            <a:r>
              <a:rPr lang="en-US" dirty="0" smtClean="0"/>
              <a:t>A search for “big”, “red”, “jeep”, or “big jeep” will hit this record</a:t>
            </a:r>
          </a:p>
          <a:p>
            <a:r>
              <a:rPr lang="en-US" dirty="0" smtClean="0"/>
              <a:t>Other field types are not searchable!</a:t>
            </a:r>
          </a:p>
          <a:p>
            <a:r>
              <a:rPr lang="en-US" dirty="0" smtClean="0"/>
              <a:t>Searchable fields cause bloat!</a:t>
            </a:r>
          </a:p>
          <a:p>
            <a:pPr lvl="1"/>
            <a:r>
              <a:rPr lang="en-US" dirty="0" smtClean="0"/>
              <a:t>Only make it searchable if it needs to be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Filterable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under go word breaking</a:t>
            </a:r>
          </a:p>
          <a:p>
            <a:r>
              <a:rPr lang="en-US" dirty="0" smtClean="0"/>
              <a:t>Exact matches only</a:t>
            </a:r>
          </a:p>
          <a:p>
            <a:r>
              <a:rPr lang="en-US" dirty="0" smtClean="0"/>
              <a:t>Only searches for “big red jeep” </a:t>
            </a:r>
            <a:endParaRPr lang="en-US" dirty="0" smtClean="0"/>
          </a:p>
          <a:p>
            <a:pPr lvl="1"/>
            <a:r>
              <a:rPr lang="en-US" dirty="0" smtClean="0"/>
              <a:t>will </a:t>
            </a:r>
            <a:r>
              <a:rPr lang="en-US" dirty="0" smtClean="0"/>
              <a:t>hit a “big red jeep” </a:t>
            </a:r>
            <a:r>
              <a:rPr lang="en-US" dirty="0" smtClean="0"/>
              <a:t>record</a:t>
            </a:r>
          </a:p>
          <a:p>
            <a:pPr lvl="1"/>
            <a:r>
              <a:rPr lang="en-US" dirty="0" smtClean="0"/>
              <a:t>won’t hit “big jeep” record</a:t>
            </a:r>
            <a:endParaRPr lang="en-US" dirty="0" smtClean="0"/>
          </a:p>
          <a:p>
            <a:r>
              <a:rPr lang="en-US" dirty="0" smtClean="0"/>
              <a:t>All fields are filterable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smtClean="0"/>
              <a:t>Sortable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default, results are sorted by score</a:t>
            </a:r>
          </a:p>
          <a:p>
            <a:r>
              <a:rPr lang="en-US" dirty="0" smtClean="0"/>
              <a:t>Strings are not sortable!</a:t>
            </a:r>
          </a:p>
          <a:p>
            <a:r>
              <a:rPr lang="en-US" dirty="0" smtClean="0"/>
              <a:t>All other types are sortable by default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Characteristics: </a:t>
            </a:r>
            <a:r>
              <a:rPr lang="en-US" dirty="0" err="1" smtClean="0"/>
              <a:t>Facetable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Geography points are not </a:t>
            </a:r>
            <a:r>
              <a:rPr lang="en-US" dirty="0" err="1" smtClean="0"/>
              <a:t>facetable</a:t>
            </a:r>
            <a:endParaRPr lang="en-US" dirty="0" smtClean="0"/>
          </a:p>
          <a:p>
            <a:r>
              <a:rPr lang="en-US" dirty="0" smtClean="0"/>
              <a:t>All other fields are </a:t>
            </a:r>
            <a:r>
              <a:rPr lang="en-US" dirty="0" err="1" smtClean="0"/>
              <a:t>facetable</a:t>
            </a:r>
            <a:r>
              <a:rPr lang="en-US" dirty="0" smtClean="0"/>
              <a:t> by default</a:t>
            </a:r>
          </a:p>
          <a:p>
            <a:r>
              <a:rPr lang="en-US" dirty="0" smtClean="0"/>
              <a:t>Used to rank records by other notions</a:t>
            </a:r>
          </a:p>
          <a:p>
            <a:pPr lvl="1"/>
            <a:r>
              <a:rPr lang="en-US" dirty="0" smtClean="0"/>
              <a:t>Jeeps that sold by this {dealer}</a:t>
            </a:r>
          </a:p>
          <a:p>
            <a:pPr lvl="1"/>
            <a:r>
              <a:rPr lang="en-US" dirty="0" smtClean="0"/>
              <a:t>Jeeps that are this {color}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0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auto-complete</a:t>
            </a:r>
          </a:p>
          <a:p>
            <a:r>
              <a:rPr lang="en-US" dirty="0" smtClean="0"/>
              <a:t>Only for string or collection of string</a:t>
            </a:r>
          </a:p>
          <a:p>
            <a:r>
              <a:rPr lang="en-US" dirty="0" smtClean="0"/>
              <a:t>False by default</a:t>
            </a:r>
          </a:p>
          <a:p>
            <a:r>
              <a:rPr lang="en-US" dirty="0" smtClean="0"/>
              <a:t>Causes bloat in the index!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3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Retrievable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the field to be returned in the search results</a:t>
            </a:r>
          </a:p>
          <a:p>
            <a:r>
              <a:rPr lang="en-US" dirty="0" smtClean="0"/>
              <a:t>Key fields must be retrievable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Topics Today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DocumentDB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Azure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Where might you use each?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4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Characteristics: can be false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turning a feature on expands the index…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nly turn it one when you intend to use it!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fr-FR" dirty="0"/>
              <a:t>"</a:t>
            </a:r>
            <a:r>
              <a:rPr lang="fr-FR" dirty="0" err="1"/>
              <a:t>filterable</a:t>
            </a:r>
            <a:r>
              <a:rPr lang="fr-FR" dirty="0"/>
              <a:t>": false, "sortable": false, "</a:t>
            </a:r>
            <a:r>
              <a:rPr lang="fr-FR" dirty="0" err="1"/>
              <a:t>facetable</a:t>
            </a:r>
            <a:r>
              <a:rPr lang="fr-FR" dirty="0"/>
              <a:t>": false, "suggestions": </a:t>
            </a:r>
            <a:r>
              <a:rPr lang="fr-FR" dirty="0" smtClean="0"/>
              <a:t>false</a:t>
            </a:r>
            <a:endParaRPr lang="en-US" dirty="0" smtClean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3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" y="1600200"/>
            <a:ext cx="122809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IsSortable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lvl="7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WithStringField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opt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opt.IsSearchable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IsFilterable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IsRetrievable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7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IsFacetable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     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index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managementClient.CreateIndexAsync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7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Important!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…index names must be all lower case, digits, or dashes – 128 character max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2627243"/>
            <a:ext cx="6705600" cy="2438400"/>
          </a:xfrm>
          <a:prstGeom prst="rect">
            <a:avLst/>
          </a:prstGeom>
        </p:spPr>
      </p:pic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2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you greater control over the results</a:t>
            </a:r>
          </a:p>
          <a:p>
            <a:r>
              <a:rPr lang="en-US" dirty="0" smtClean="0"/>
              <a:t>Control over boosting documents based on freshness</a:t>
            </a:r>
          </a:p>
          <a:p>
            <a:r>
              <a:rPr lang="en-US" dirty="0" smtClean="0"/>
              <a:t>Distance allows you to boost documents that are “closer” </a:t>
            </a:r>
          </a:p>
          <a:p>
            <a:pPr lvl="1"/>
            <a:r>
              <a:rPr lang="en-US" dirty="0" smtClean="0"/>
              <a:t>Based on geographic location</a:t>
            </a:r>
          </a:p>
          <a:p>
            <a:r>
              <a:rPr lang="en-US" dirty="0" smtClean="0"/>
              <a:t>Magnitude scoring alters ranking based on a range of values</a:t>
            </a:r>
          </a:p>
          <a:p>
            <a:pPr lvl="1"/>
            <a:r>
              <a:rPr lang="en-US" dirty="0" smtClean="0"/>
              <a:t>Highest rated</a:t>
            </a:r>
          </a:p>
          <a:p>
            <a:pPr lvl="1"/>
            <a:r>
              <a:rPr lang="en-US" dirty="0" smtClean="0"/>
              <a:t>Produces the highest margin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17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Slope at which boosting increases from range start to end</a:t>
            </a:r>
          </a:p>
          <a:p>
            <a:pPr lvl="1"/>
            <a:r>
              <a:rPr lang="en-US" dirty="0" smtClean="0"/>
              <a:t>Linear – constant decreasing amount</a:t>
            </a:r>
          </a:p>
          <a:p>
            <a:pPr lvl="2"/>
            <a:r>
              <a:rPr lang="en-US" dirty="0" smtClean="0"/>
              <a:t>Default</a:t>
            </a:r>
          </a:p>
          <a:p>
            <a:pPr lvl="1"/>
            <a:r>
              <a:rPr lang="en-US" dirty="0" smtClean="0"/>
              <a:t>Constant – constant boost is applied</a:t>
            </a:r>
          </a:p>
          <a:p>
            <a:pPr lvl="1"/>
            <a:r>
              <a:rPr lang="en-US" dirty="0" smtClean="0"/>
              <a:t>Quadratic – slow to fast boost drop off</a:t>
            </a:r>
          </a:p>
          <a:p>
            <a:pPr lvl="1"/>
            <a:r>
              <a:rPr lang="en-US" dirty="0" smtClean="0"/>
              <a:t>Logarithmic – fast to slow boost drop off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6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Interpolations</a:t>
            </a:r>
            <a:endParaRPr lang="en-US" dirty="0"/>
          </a:p>
        </p:txBody>
      </p:sp>
      <p:pic>
        <p:nvPicPr>
          <p:cNvPr id="1026" name="Picture 2" descr="Constant, linear, quadratic, log10 lines on graph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1628" y="2786687"/>
            <a:ext cx="4248743" cy="242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3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scoring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9754"/>
          </a:xfrm>
        </p:spPr>
        <p:txBody>
          <a:bodyPr/>
          <a:lstStyle/>
          <a:p>
            <a:r>
              <a:rPr lang="en-US" dirty="0" smtClean="0"/>
              <a:t>Can be added to the index at any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898918"/>
            <a:ext cx="9512030" cy="78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ByTypeAndPackage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ScoringProfileText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Dictionary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sp.Text.Weights.Add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1.5);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newIndex.ScoringProfiles.Add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9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data to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4111"/>
          </a:xfrm>
        </p:spPr>
        <p:txBody>
          <a:bodyPr/>
          <a:lstStyle/>
          <a:p>
            <a:r>
              <a:rPr lang="en-US" dirty="0" smtClean="0"/>
              <a:t>Need to map your object to your index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199" y="2644673"/>
            <a:ext cx="109517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IndexOperationType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.Upload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l.Id.ToString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"Options"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flatOptions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"Package"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l.Package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"Image"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l.Image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operations.Add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(op);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198" y="5168318"/>
            <a:ext cx="10951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managementClient.PopulateAsync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operations.ToArray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dirty="0"/>
          </a:p>
        </p:txBody>
      </p:sp>
      <p:pic>
        <p:nvPicPr>
          <p:cNvPr id="6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93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code was a batch operation</a:t>
            </a:r>
          </a:p>
          <a:p>
            <a:r>
              <a:rPr lang="en-US" dirty="0" smtClean="0"/>
              <a:t>You can batch up to 1000 “operations” in one call</a:t>
            </a:r>
          </a:p>
          <a:p>
            <a:r>
              <a:rPr lang="en-US" dirty="0" smtClean="0"/>
              <a:t>Can be any operation in the batch</a:t>
            </a:r>
          </a:p>
          <a:p>
            <a:pPr lvl="1"/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Deletes</a:t>
            </a:r>
          </a:p>
          <a:p>
            <a:pPr lvl="1"/>
            <a:r>
              <a:rPr lang="en-US" dirty="0" smtClean="0"/>
              <a:t>Updates</a:t>
            </a:r>
            <a:endParaRPr lang="en-US" dirty="0"/>
          </a:p>
        </p:txBody>
      </p:sp>
      <p:pic>
        <p:nvPicPr>
          <p:cNvPr id="4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1039"/>
          </a:xfrm>
        </p:spPr>
        <p:txBody>
          <a:bodyPr>
            <a:normAutofit/>
          </a:bodyPr>
          <a:lstStyle/>
          <a:p>
            <a:r>
              <a:rPr lang="en-US" dirty="0" smtClean="0"/>
              <a:t>Have to specify what fields you want returned</a:t>
            </a:r>
          </a:p>
          <a:p>
            <a:r>
              <a:rPr lang="en-US" dirty="0" smtClean="0"/>
              <a:t>Can only output retrievable fields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381083"/>
            <a:ext cx="12192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conn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ApiConnection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IndexQueryClient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(conn);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SearchQuery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(search)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.Count(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.Select(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Id,Color,Options,Type,Package,Image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"Color"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searchResults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queryClient.SearchAsync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Keys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.ListingsServiceIndexName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query);</a:t>
            </a:r>
            <a:endParaRPr lang="en-US" dirty="0"/>
          </a:p>
        </p:txBody>
      </p:sp>
      <p:pic>
        <p:nvPicPr>
          <p:cNvPr id="5" name="Picture 2" descr="http://upload.wikimedia.org/wikipedia/commons/thumb/5/55/Magnifying_glass_icon.svg/490px-Magnifying_glass_icon.sv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737" y="72080"/>
            <a:ext cx="1124051" cy="11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6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Azure Search and </a:t>
            </a:r>
            <a:r>
              <a:rPr lang="en-US" dirty="0" err="1" smtClean="0"/>
              <a:t>DocumentDB</a:t>
            </a:r>
            <a:r>
              <a:rPr lang="en-US" dirty="0" smtClean="0"/>
              <a:t> are in preview mode.  All of this stuff changes often!  A lot of my content was updated as of this morning…but I may have missed some bits.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4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 on Azure Search?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0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 might I use them?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4833257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19920"/>
              </p:ext>
            </p:extLst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662623" y="2715895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CQRS Event Store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919428" y="1531621"/>
            <a:ext cx="2030680" cy="914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Saga persistence 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778183" y="2460979"/>
            <a:ext cx="2030680" cy="11693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Denormalized</a:t>
            </a:r>
            <a:r>
              <a:rPr lang="en-US" dirty="0" smtClean="0"/>
              <a:t> view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5013" y="5617032"/>
            <a:ext cx="1876301" cy="792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it fit?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1122680" y="66992"/>
          <a:ext cx="9771063" cy="755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1" name="Visio" r:id="rId3" imgW="10077635" imgH="7791614" progId="Visio.Drawing.15">
                  <p:link updateAutomatic="1"/>
                </p:oleObj>
              </mc:Choice>
              <mc:Fallback>
                <p:oleObj name="Visio" r:id="rId3" imgW="10077635" imgH="7791614" progId="Visio.Drawing.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2680" y="66992"/>
                        <a:ext cx="9771063" cy="7554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596900" y="4978400"/>
            <a:ext cx="1625600" cy="520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96900" y="5753100"/>
            <a:ext cx="1625600" cy="520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83" y="-92360"/>
            <a:ext cx="1362953" cy="139001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096000" y="4188436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first navigation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754582" y="2522147"/>
            <a:ext cx="2030680" cy="12148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Data/Decision enrichment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 questions on </a:t>
            </a:r>
            <a:r>
              <a:rPr lang="en-US" smtClean="0"/>
              <a:t>where they fit?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232910" y="893763"/>
            <a:ext cx="7959090" cy="2387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74124" y="2375452"/>
            <a:ext cx="3302947" cy="4144617"/>
          </a:xfrm>
        </p:spPr>
        <p:txBody>
          <a:bodyPr>
            <a:normAutofit/>
          </a:bodyPr>
          <a:lstStyle/>
          <a:p>
            <a:r>
              <a:rPr lang="en-US" dirty="0" smtClean="0"/>
              <a:t>Andrew Siemer</a:t>
            </a:r>
          </a:p>
          <a:p>
            <a:r>
              <a:rPr lang="en-US" b="1" dirty="0" smtClean="0"/>
              <a:t>Clear </a:t>
            </a:r>
            <a:r>
              <a:rPr lang="en-US" b="1" dirty="0"/>
              <a:t>Measure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andrew@clear-measure.com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(512) 387-1976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@asiemer</a:t>
            </a:r>
          </a:p>
          <a:p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7822095" y="2375452"/>
            <a:ext cx="4581939" cy="414461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and </a:t>
            </a:r>
            <a:r>
              <a:rPr lang="en-US" dirty="0" smtClean="0"/>
              <a:t>slides: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https://github.com/asiemer/AzureJeeps </a:t>
            </a:r>
            <a:b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You can find me </a:t>
            </a:r>
            <a:r>
              <a:rPr lang="en-US" dirty="0" smtClean="0"/>
              <a:t>here: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www.andrewsiemer.com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www.siemerforhire.com</a:t>
            </a: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://about.me/AndrewSiemer </a:t>
            </a:r>
          </a:p>
          <a:p>
            <a:r>
              <a:rPr lang="en-US" dirty="0" err="1" smtClean="0"/>
              <a:t>AzureAustin</a:t>
            </a:r>
            <a:endParaRPr lang="en-US" dirty="0" smtClean="0"/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://www.meetup.com/AzureAustin </a:t>
            </a:r>
          </a:p>
        </p:txBody>
      </p:sp>
    </p:spTree>
    <p:extLst>
      <p:ext uri="{BB962C8B-B14F-4D97-AF65-F5344CB8AC3E}">
        <p14:creationId xmlns:p14="http://schemas.microsoft.com/office/powerpoint/2010/main" val="11134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2203</TotalTime>
  <Words>2192</Words>
  <Application>Microsoft Office PowerPoint</Application>
  <PresentationFormat>Widescreen</PresentationFormat>
  <Paragraphs>481</Paragraphs>
  <Slides>96</Slides>
  <Notes>13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3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Consolas</vt:lpstr>
      <vt:lpstr>Courier New</vt:lpstr>
      <vt:lpstr>Tahoma</vt:lpstr>
      <vt:lpstr>Wingdings</vt:lpstr>
      <vt:lpstr>1_Office Theme</vt:lpstr>
      <vt:lpstr>C:\Projects\Personal\AzureJeeps\docs\Drawings.vsdx</vt:lpstr>
      <vt:lpstr>C:\Projects\Personal\AzureJeeps\docs\Drawings.vsdx</vt:lpstr>
      <vt:lpstr>C:\Projects\Personal\AzureJeeps\docs\Drawings.vsdx</vt:lpstr>
      <vt:lpstr>TODO</vt:lpstr>
      <vt:lpstr>Test driving Azure Search and DocumentDB</vt:lpstr>
      <vt:lpstr>Andrew Siemer</vt:lpstr>
      <vt:lpstr>PowerPoint Presentation</vt:lpstr>
      <vt:lpstr>Writing a book on Azure</vt:lpstr>
      <vt:lpstr>PowerPoint Presentation</vt:lpstr>
      <vt:lpstr>Join us at AzureAustin</vt:lpstr>
      <vt:lpstr>Topics Today</vt:lpstr>
      <vt:lpstr>Caveats!</vt:lpstr>
      <vt:lpstr>Starting with a  high level view</vt:lpstr>
      <vt:lpstr>DocumentDB is a type of  NoSQL</vt:lpstr>
      <vt:lpstr>What is NoSQL?</vt:lpstr>
      <vt:lpstr>Many types of NoSQL</vt:lpstr>
      <vt:lpstr>They all have something  in common!</vt:lpstr>
      <vt:lpstr>When is NoSQL better than N</vt:lpstr>
      <vt:lpstr>When not to use NoSQL</vt:lpstr>
      <vt:lpstr>Azure Search is Elastic Search is  Lucene</vt:lpstr>
      <vt:lpstr>What is search?</vt:lpstr>
      <vt:lpstr>When to use search</vt:lpstr>
      <vt:lpstr>When not to use search</vt:lpstr>
      <vt:lpstr>Example application</vt:lpstr>
      <vt:lpstr>Example site: jeep listings</vt:lpstr>
      <vt:lpstr>Example site: jeep listings</vt:lpstr>
      <vt:lpstr>PowerPoint Presentation</vt:lpstr>
      <vt:lpstr>Let’s see the application</vt:lpstr>
      <vt:lpstr>DocumentDB</vt:lpstr>
      <vt:lpstr>How to set up DocumentDB</vt:lpstr>
      <vt:lpstr>Keys</vt:lpstr>
      <vt:lpstr>Document Explorer</vt:lpstr>
      <vt:lpstr>PowerPoint Presentation</vt:lpstr>
      <vt:lpstr>Query Explorer</vt:lpstr>
      <vt:lpstr>PowerPoint Presentation</vt:lpstr>
      <vt:lpstr>Let’s create a new Document DB</vt:lpstr>
      <vt:lpstr>DocumentDB high points</vt:lpstr>
      <vt:lpstr>Elastic SSD</vt:lpstr>
      <vt:lpstr>Automatic Indexing</vt:lpstr>
      <vt:lpstr>Understanding the DocumentDB structure</vt:lpstr>
      <vt:lpstr>Structure: Database</vt:lpstr>
      <vt:lpstr>Structure: Media</vt:lpstr>
      <vt:lpstr>Structure: User</vt:lpstr>
      <vt:lpstr>Structure: Permission</vt:lpstr>
      <vt:lpstr>Structure: Collection</vt:lpstr>
      <vt:lpstr>Structure: Document</vt:lpstr>
      <vt:lpstr>Structure: Attachment</vt:lpstr>
      <vt:lpstr>Structure: Stored Procedure</vt:lpstr>
      <vt:lpstr>PowerPoint Presentation</vt:lpstr>
      <vt:lpstr>Structure: Triggers</vt:lpstr>
      <vt:lpstr>Structure: UDF</vt:lpstr>
      <vt:lpstr>PowerPoint Presentation</vt:lpstr>
      <vt:lpstr>Create a document store</vt:lpstr>
      <vt:lpstr>Adding data</vt:lpstr>
      <vt:lpstr>Batch operations</vt:lpstr>
      <vt:lpstr>Querying</vt:lpstr>
      <vt:lpstr>Querying: Simple</vt:lpstr>
      <vt:lpstr>Querying: More complex</vt:lpstr>
      <vt:lpstr>REST API</vt:lpstr>
      <vt:lpstr>Interactive query demo online</vt:lpstr>
      <vt:lpstr>PowerPoint Presentation</vt:lpstr>
      <vt:lpstr>Questions on Document DB?</vt:lpstr>
      <vt:lpstr>Azure Search</vt:lpstr>
      <vt:lpstr>What is search?</vt:lpstr>
      <vt:lpstr>What is search?</vt:lpstr>
      <vt:lpstr>What is Azure Search Preview?</vt:lpstr>
      <vt:lpstr>Concerns with the preview? </vt:lpstr>
      <vt:lpstr>Setting up Azure Search</vt:lpstr>
      <vt:lpstr>Setting up Azure Search</vt:lpstr>
      <vt:lpstr>Keys</vt:lpstr>
      <vt:lpstr>Azure Search Options</vt:lpstr>
      <vt:lpstr>Quick specs</vt:lpstr>
      <vt:lpstr>Understanding “units”</vt:lpstr>
      <vt:lpstr>No SDK yet!</vt:lpstr>
      <vt:lpstr>Azure Search is structured</vt:lpstr>
      <vt:lpstr>Field Characteristics: Key</vt:lpstr>
      <vt:lpstr>Field Characteristics: Searchable</vt:lpstr>
      <vt:lpstr>Field Characteristics: Filterable</vt:lpstr>
      <vt:lpstr>Field Characteristics: Sortable</vt:lpstr>
      <vt:lpstr>Field Characteristics: Facetable</vt:lpstr>
      <vt:lpstr>Field Characteristics: Suggestions</vt:lpstr>
      <vt:lpstr>Field Characteristics: Retrievable</vt:lpstr>
      <vt:lpstr>Field Characteristics: can be false</vt:lpstr>
      <vt:lpstr>Creating an index</vt:lpstr>
      <vt:lpstr>Index naming</vt:lpstr>
      <vt:lpstr>Scoring Profiles</vt:lpstr>
      <vt:lpstr>Interpolations</vt:lpstr>
      <vt:lpstr>Interpolations</vt:lpstr>
      <vt:lpstr>Adding a scoring profile</vt:lpstr>
      <vt:lpstr>Adding data to the index</vt:lpstr>
      <vt:lpstr>Batch operations</vt:lpstr>
      <vt:lpstr>Querying the index</vt:lpstr>
      <vt:lpstr>Questions on Azure Search?</vt:lpstr>
      <vt:lpstr>Where might I use them?</vt:lpstr>
      <vt:lpstr>Where does it fit?</vt:lpstr>
      <vt:lpstr>Where does it fit?</vt:lpstr>
      <vt:lpstr>Where does it fit?</vt:lpstr>
      <vt:lpstr>Any questions on where they fit?</vt:lpstr>
      <vt:lpstr>Questions?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Andrew Siemer</dc:title>
  <dc:creator>Andrew Siemer</dc:creator>
  <cp:lastModifiedBy>Andrew Siemer</cp:lastModifiedBy>
  <cp:revision>171</cp:revision>
  <dcterms:created xsi:type="dcterms:W3CDTF">2014-09-16T19:17:06Z</dcterms:created>
  <dcterms:modified xsi:type="dcterms:W3CDTF">2014-12-04T17:52:40Z</dcterms:modified>
</cp:coreProperties>
</file>